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9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9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448" r:id="rId263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263" Type="http://schemas.openxmlformats.org/officeDocument/2006/relationships/slide" Target="slides/slide193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4.png>
</file>

<file path=ppt/media/image25.png>
</file>

<file path=ppt/media/image26.png>
</file>

<file path=ppt/media/image27.png>
</file>

<file path=ppt/media/image279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9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5" name="Shape 5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6" name="Google Shape;5446;p193:notes"/>
          <p:cNvSpPr txBox="1"/>
          <p:nvPr/>
        </p:nvSpPr>
        <p:spPr>
          <a:xfrm>
            <a:off x="3881437" y="8686511"/>
            <a:ext cx="29724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b" bIns="40725" lIns="81475" spcFirstLastPara="1" rIns="81475" wrap="square" tIns="40725">
            <a:noAutofit/>
          </a:bodyPr>
          <a:lstStyle/>
          <a:p>
            <a:pPr indent="0" lvl="0" marL="0" marR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r>
              <a:rPr b="0" i="0" lang="zh-CN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7" name="Google Shape;5447;p193:notes"/>
          <p:cNvSpPr/>
          <p:nvPr/>
        </p:nvSpPr>
        <p:spPr>
          <a:xfrm>
            <a:off x="1008529" y="632114"/>
            <a:ext cx="4034100" cy="3117300"/>
          </a:xfrm>
          <a:prstGeom prst="rect">
            <a:avLst/>
          </a:prstGeom>
          <a:solidFill>
            <a:srgbClr val="FFFFFF"/>
          </a:solidFill>
          <a:ln cap="rnd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0725" lIns="81475" spcFirstLastPara="1" rIns="81475" wrap="square" tIns="40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8" name="Google Shape;5448;p193:notes"/>
          <p:cNvSpPr txBox="1"/>
          <p:nvPr/>
        </p:nvSpPr>
        <p:spPr>
          <a:xfrm>
            <a:off x="605118" y="3948545"/>
            <a:ext cx="4840800" cy="374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725" lIns="81475" spcFirstLastPara="1" rIns="81475" wrap="square" tIns="40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9" name="Google Shape;5449;p193:notes"/>
          <p:cNvSpPr txBox="1"/>
          <p:nvPr>
            <p:ph idx="1" type="body"/>
          </p:nvPr>
        </p:nvSpPr>
        <p:spPr>
          <a:xfrm>
            <a:off x="686360" y="4342534"/>
            <a:ext cx="5482500" cy="411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475" lIns="81475" spcFirstLastPara="1" rIns="81475" wrap="square" tIns="814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450" name="Google Shape;5450;p193:notes"/>
          <p:cNvSpPr/>
          <p:nvPr>
            <p:ph idx="2" type="sldImg"/>
          </p:nvPr>
        </p:nvSpPr>
        <p:spPr>
          <a:xfrm>
            <a:off x="471663" y="694170"/>
            <a:ext cx="5910300" cy="342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notesSlide" Target="../notesSlides/notesSlide193.xml"/><Relationship Id="rId3" Type="http://schemas.openxmlformats.org/officeDocument/2006/relationships/image" Target="../media/image279.png"/></Relationships>
</file>

<file path=ppt/slides/slide1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451" name="Shape 5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2" name="Google Shape;5452;p749"/>
          <p:cNvSpPr txBox="1"/>
          <p:nvPr/>
        </p:nvSpPr>
        <p:spPr>
          <a:xfrm>
            <a:off x="1679100" y="88569"/>
            <a:ext cx="7464900" cy="9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8000" lIns="76025" spcFirstLastPara="1" rIns="76025" wrap="square" tIns="38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b="1" i="0" lang="zh-CN" sz="3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MEDICAL/SURGICAL MANAGEMENT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3" name="Google Shape;5453;p749"/>
          <p:cNvSpPr txBox="1"/>
          <p:nvPr/>
        </p:nvSpPr>
        <p:spPr>
          <a:xfrm>
            <a:off x="414720" y="1244291"/>
            <a:ext cx="3643200" cy="314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8000" lIns="76025" spcFirstLastPara="1" rIns="76025" wrap="square" tIns="38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4" name="Google Shape;5454;p749"/>
          <p:cNvSpPr txBox="1"/>
          <p:nvPr/>
        </p:nvSpPr>
        <p:spPr>
          <a:xfrm>
            <a:off x="622080" y="840328"/>
            <a:ext cx="7464900" cy="39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8000" lIns="76025" spcFirstLastPara="1" rIns="76025" wrap="square" tIns="38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b="1" i="0" lang="zh-CN" sz="2700" u="none" cap="none" strike="noStrike">
                <a:solidFill>
                  <a:srgbClr val="FFFF99"/>
                </a:solidFill>
                <a:latin typeface="Arial"/>
                <a:ea typeface="Arial"/>
                <a:cs typeface="Arial"/>
                <a:sym typeface="Arial"/>
              </a:rPr>
              <a:t>* Hematocrit (Hct)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b="1" i="0" lang="zh-CN" sz="2700" u="none" cap="none" strike="noStrike">
                <a:solidFill>
                  <a:srgbClr val="FFFF99"/>
                </a:solidFill>
                <a:latin typeface="Arial"/>
                <a:ea typeface="Arial"/>
                <a:cs typeface="Arial"/>
                <a:sym typeface="Arial"/>
              </a:rPr>
              <a:t>- to monitor mother's blood volume.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b="1" i="0" lang="zh-CN" sz="2300" u="none" cap="none" strike="noStrike">
                <a:solidFill>
                  <a:srgbClr val="00CCCC"/>
                </a:solidFill>
                <a:latin typeface="Arial"/>
                <a:ea typeface="Arial"/>
                <a:cs typeface="Arial"/>
                <a:sym typeface="Arial"/>
              </a:rPr>
              <a:t>Normal Result:</a:t>
            </a:r>
            <a:r>
              <a:rPr b="0" i="0" lang="zh-CN" sz="2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37%–47%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b="1" i="0" lang="zh-CN" sz="2300" u="none" cap="none" strike="noStrike">
                <a:solidFill>
                  <a:srgbClr val="00CCCC"/>
                </a:solidFill>
                <a:latin typeface="Arial"/>
                <a:ea typeface="Arial"/>
                <a:cs typeface="Arial"/>
                <a:sym typeface="Arial"/>
              </a:rPr>
              <a:t>Abnormality with condition:</a:t>
            </a:r>
            <a:r>
              <a:rPr b="0" i="0" lang="zh-CN" sz="2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Decreases several hours after significant blood loss has occurred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" lvl="0" marL="0" marR="0" rtl="0" algn="just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Char char="●"/>
            </a:pPr>
            <a:r>
              <a:rPr b="1" i="0" lang="zh-CN" sz="2300" u="none" cap="none" strike="noStrike">
                <a:solidFill>
                  <a:srgbClr val="00CCCC"/>
                </a:solidFill>
                <a:latin typeface="Arial"/>
                <a:ea typeface="Arial"/>
                <a:cs typeface="Arial"/>
                <a:sym typeface="Arial"/>
              </a:rPr>
              <a:t>Explanation:</a:t>
            </a:r>
            <a:r>
              <a:rPr b="1" i="0" lang="zh-CN" sz="2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zh-CN" sz="2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Active bleeding causes decrease.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b="0" i="0" lang="zh-CN" sz="2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(Other Tests: Blood type and crossmatch; coagulation studies if bleeding is excessive)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